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handoutMasterIdLst>
    <p:handoutMasterId r:id="rId10"/>
  </p:handoutMasterIdLst>
  <p:sldIdLst>
    <p:sldId id="505" r:id="rId2"/>
    <p:sldId id="577" r:id="rId3"/>
    <p:sldId id="579" r:id="rId4"/>
    <p:sldId id="565" r:id="rId5"/>
    <p:sldId id="580" r:id="rId6"/>
    <p:sldId id="581" r:id="rId7"/>
    <p:sldId id="582" r:id="rId8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NAUDET VALERIE" initials="DV" lastIdx="0" clrIdx="0">
    <p:extLst>
      <p:ext uri="{19B8F6BF-5375-455C-9EA6-DF929625EA0E}">
        <p15:presenceInfo xmlns:p15="http://schemas.microsoft.com/office/powerpoint/2012/main" userId="6324db714b761572" providerId="Windows Live"/>
      </p:ext>
    </p:extLst>
  </p:cmAuthor>
  <p:cmAuthor id="2" name="V G" initials="VG" lastIdx="1" clrIdx="1">
    <p:extLst>
      <p:ext uri="{19B8F6BF-5375-455C-9EA6-DF929625EA0E}">
        <p15:presenceInfo xmlns:p15="http://schemas.microsoft.com/office/powerpoint/2012/main" userId="85b3b3144b46aa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27" autoAdjust="0"/>
    <p:restoredTop sz="83175" autoAdjust="0"/>
  </p:normalViewPr>
  <p:slideViewPr>
    <p:cSldViewPr>
      <p:cViewPr varScale="1">
        <p:scale>
          <a:sx n="64" d="100"/>
          <a:sy n="64" d="100"/>
        </p:scale>
        <p:origin x="72" y="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50" d="100"/>
          <a:sy n="150" d="100"/>
        </p:scale>
        <p:origin x="-96" y="-132"/>
      </p:cViewPr>
      <p:guideLst>
        <p:guide orient="horz" pos="2160"/>
        <p:guide pos="28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" y="-49456"/>
            <a:ext cx="9143999" cy="32719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584" tIns="46292" rIns="92584" bIns="46292" anchor="ctr">
            <a:spAutoFit/>
          </a:bodyPr>
          <a:lstStyle/>
          <a:p>
            <a:pPr defTabSz="925839" eaLnBrk="0" hangingPunct="0">
              <a:tabLst>
                <a:tab pos="2734122" algn="ctr"/>
                <a:tab pos="3034697" algn="r"/>
                <a:tab pos="5468241" algn="r"/>
              </a:tabLst>
              <a:defRPr/>
            </a:pPr>
            <a:r>
              <a:rPr lang="en-US" sz="1500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Session</a:t>
            </a:r>
            <a:r>
              <a:rPr lang="en-US" sz="1500" b="1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   1.3  </a:t>
            </a:r>
            <a:r>
              <a:rPr lang="en-US" sz="1500" b="1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</a:rPr>
              <a:t>Emergency shelter solutions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7978188" y="6552823"/>
            <a:ext cx="1165815" cy="3051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vert="horz" lIns="90917" tIns="45458" rIns="90917" bIns="45458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Page </a:t>
            </a:r>
            <a:fld id="{D640ADC0-7B0F-438F-9978-EA8B9CAE98FE}" type="slidenum">
              <a:rPr lang="es-ES" b="1"/>
              <a:pPr>
                <a:defRPr/>
              </a:pPr>
              <a:t>‹#›</a:t>
            </a:fld>
            <a:endParaRPr lang="es-ES" b="1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" y="6532505"/>
            <a:ext cx="8220190" cy="325491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909" tIns="45454" rIns="90909" bIns="45454" anchor="ctr">
            <a:spAutoFit/>
          </a:bodyPr>
          <a:lstStyle/>
          <a:p>
            <a:pPr algn="r" defTabSz="907600" eaLnBrk="0" hangingPunct="0">
              <a:tabLst>
                <a:tab pos="2683131" algn="ctr"/>
                <a:tab pos="3698627" algn="l"/>
                <a:tab pos="5367848" algn="r"/>
              </a:tabLst>
              <a:defRPr/>
            </a:pPr>
            <a:r>
              <a:rPr lang="en-US" sz="150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Shelter &amp; Settlements in Emergencies, Natural Disasters - IFRC STT   </a:t>
            </a: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127843" y="6641301"/>
            <a:ext cx="1481788" cy="153888"/>
            <a:chOff x="127400" y="10316214"/>
            <a:chExt cx="2055613" cy="272852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400" y="10344835"/>
              <a:ext cx="271609" cy="18009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436911" y="10316214"/>
              <a:ext cx="1746102" cy="2728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International Federation</a:t>
              </a:r>
            </a:p>
            <a:p>
              <a:pPr marL="37582">
                <a:defRPr/>
              </a:pPr>
              <a:r>
                <a:rPr lang="en-US" sz="500" dirty="0">
                  <a:solidFill>
                    <a:srgbClr val="FFFFFF"/>
                  </a:solidFill>
                  <a:latin typeface="Helvetica" charset="0"/>
                  <a:cs typeface="Helvetica" charset="0"/>
                  <a:sym typeface="Helvetica" charset="0"/>
                </a:rPr>
                <a:t>of Red Cross and Red Crescent Societies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253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272" y="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1A81BB-F752-48B4-8B6D-C7849DCCDE83}" type="datetimeFigureOut">
              <a:rPr lang="es-ES"/>
              <a:pPr>
                <a:defRPr/>
              </a:pPr>
              <a:t>24/11/2017</a:t>
            </a:fld>
            <a:endParaRPr lang="es-E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3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097" y="3258084"/>
            <a:ext cx="7317822" cy="308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272" y="6513935"/>
            <a:ext cx="3962546" cy="34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2" tIns="46296" rIns="92592" bIns="4629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A4DA9-D9E3-4062-883A-C04697E9A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194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Welcome.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84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For</a:t>
            </a:r>
            <a:r>
              <a:rPr lang="nb-NO" baseline="0" dirty="0" smtClean="0"/>
              <a:t> country-specific trainings, or in a specific context, an added objective will be to look at local conditions and understand how it relates to the guidance.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834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By this stage, the concerns and expectations should be categorised.</a:t>
            </a:r>
            <a:r>
              <a:rPr lang="nb-NO" baseline="0" dirty="0" smtClean="0"/>
              <a:t> </a:t>
            </a:r>
            <a:r>
              <a:rPr lang="nb-NO" dirty="0" smtClean="0"/>
              <a:t>Look at the initials</a:t>
            </a:r>
            <a:r>
              <a:rPr lang="nb-NO" baseline="0" dirty="0" smtClean="0"/>
              <a:t> if necessary as a way to identify and discuss with the person whose concerns or expectations are not addressed. It might be someone no longer present. Document the outcomes.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4DA9-D9E3-4062-883A-C04697E9AA5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00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solidFill>
            <a:srgbClr val="66584E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53419"/>
              <a:ext cx="1144157" cy="307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]</a:t>
              </a: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التاريخ،</a:t>
              </a:r>
              <a:endParaRPr lang="en-US" sz="1000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المكان</a:t>
              </a:r>
              <a:r>
                <a:rPr lang="en-US" sz="1000" b="1" baseline="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[</a:t>
              </a:r>
              <a:endParaRPr lang="en-US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 withou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152400"/>
            <a:ext cx="8839200" cy="57531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339725" y="339725"/>
            <a:ext cx="1260475" cy="1260475"/>
            <a:chOff x="228600" y="228600"/>
            <a:chExt cx="1260000" cy="1260000"/>
          </a:xfrm>
        </p:grpSpPr>
        <p:sp>
          <p:nvSpPr>
            <p:cNvPr id="6" name="Oval 5"/>
            <p:cNvSpPr/>
            <p:nvPr userDrawn="1"/>
          </p:nvSpPr>
          <p:spPr>
            <a:xfrm>
              <a:off x="228600" y="228600"/>
              <a:ext cx="1260000" cy="1260000"/>
            </a:xfrm>
            <a:prstGeom prst="ellipse">
              <a:avLst/>
            </a:prstGeom>
            <a:solidFill>
              <a:srgbClr val="CF1C21"/>
            </a:solidFill>
            <a:ln w="31750">
              <a:solidFill>
                <a:schemeClr val="bg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82555" y="625325"/>
              <a:ext cx="1144157" cy="46178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Presentation title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at-a-glance info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slide master)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819400"/>
            <a:ext cx="7239000" cy="647591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54181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3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457200" y="1676400"/>
            <a:ext cx="3352800" cy="41910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959770" y="1676400"/>
            <a:ext cx="4724400" cy="4191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28800" y="2895600"/>
            <a:ext cx="6858000" cy="297180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1631732"/>
            <a:ext cx="6858000" cy="1143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191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51075"/>
            <a:ext cx="4040188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574675"/>
          </a:xfrm>
        </p:spPr>
        <p:txBody>
          <a:bodyPr anchor="ctr"/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51075"/>
            <a:ext cx="4041775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ont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152400" y="152400"/>
            <a:ext cx="8839200" cy="6553200"/>
            <a:chOff x="152400" y="76200"/>
            <a:chExt cx="8839200" cy="6553200"/>
          </a:xfrm>
        </p:grpSpPr>
        <p:sp>
          <p:nvSpPr>
            <p:cNvPr id="3" name="Rectangle 2"/>
            <p:cNvSpPr/>
            <p:nvPr userDrawn="1"/>
          </p:nvSpPr>
          <p:spPr>
            <a:xfrm>
              <a:off x="152400" y="76200"/>
              <a:ext cx="8839200" cy="655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152400" y="76200"/>
              <a:ext cx="8839200" cy="5029200"/>
            </a:xfrm>
            <a:prstGeom prst="rect">
              <a:avLst/>
            </a:prstGeom>
            <a:solidFill>
              <a:srgbClr val="CF1C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533400" y="498474"/>
              <a:ext cx="4724400" cy="44114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FOR FURTHER INFORMATION ON </a:t>
              </a:r>
              <a:r>
                <a:rPr lang="en-US" sz="1900" b="1" baseline="30000" dirty="0" smtClean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SHELTER &amp; SETTLEMENT, </a:t>
              </a:r>
              <a:r>
                <a:rPr lang="en-US" sz="19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PLEASE CONTACT: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IFRC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 &amp; SETTLEMENT </a:t>
              </a: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DEPARTMENT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MIGUEL URQUIA,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ShelterCoordination &amp; training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730 4562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miguel.urquia@ifrc.org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b="1" kern="1200" baseline="300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MARTA PEÑA, </a:t>
              </a: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Operations support &amp;training/Europe Zone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+41 022 730 4328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0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EMAIL: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marta.pena@ifrc.org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THIS PRESENTATION IS PUBLISHED BY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INTERNATIONAL FEDERATION OF </a:t>
              </a:r>
              <a:b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RED CROSS AND RED CRESCENT SOCIETIES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P.O. BOX 372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CH-1211 GENEVA 19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SWITZERLAND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baseline="300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TEL.: +41 22 730 42 22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0" baseline="30000" dirty="0">
                  <a:solidFill>
                    <a:schemeClr val="bg1">
                      <a:lumMod val="85000"/>
                    </a:schemeClr>
                  </a:solidFill>
                  <a:latin typeface="Arial" pitchFamily="34" charset="0"/>
                  <a:cs typeface="Arial" pitchFamily="34" charset="0"/>
                </a:rPr>
                <a:t>FAX.: +41 22 733 03 95</a:t>
              </a:r>
              <a:endParaRPr lang="en-US" sz="1800" b="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15" descr="SLCM-icons logo-EN.jpg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200" y="5486400"/>
              <a:ext cx="1905000" cy="983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 descr="IFRC_logo_EN.jpg"/>
            <p:cNvPicPr>
              <a:picLocks noChangeAspect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5000" y="6096000"/>
              <a:ext cx="3157728" cy="295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28800" y="350838"/>
            <a:ext cx="6858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(possible two lines)</a:t>
            </a:r>
            <a:endParaRPr lang="en-GB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828800" y="1676400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11" name="Oval 10"/>
          <p:cNvSpPr/>
          <p:nvPr userDrawn="1"/>
        </p:nvSpPr>
        <p:spPr bwMode="auto">
          <a:xfrm>
            <a:off x="339725" y="339725"/>
            <a:ext cx="1260475" cy="1260475"/>
          </a:xfrm>
          <a:prstGeom prst="ellipse">
            <a:avLst/>
          </a:prstGeom>
          <a:solidFill>
            <a:srgbClr val="CF1C21"/>
          </a:solidFill>
          <a:ln w="31750"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312526" y="555938"/>
            <a:ext cx="1314872" cy="8925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400" b="1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تدريب</a:t>
            </a:r>
            <a:endParaRPr lang="en-US" sz="1400" b="1" i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1100" b="0" i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الجميع تحت سقف واحد: أماكن اللجوء والاستيطان الدامجة للإعاقة في حالات الطوارئ</a:t>
            </a:r>
            <a:endParaRPr lang="en-US" sz="1100" b="0" i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4"/>
          <p:cNvGrpSpPr>
            <a:grpSpLocks/>
          </p:cNvGrpSpPr>
          <p:nvPr userDrawn="1"/>
        </p:nvGrpSpPr>
        <p:grpSpPr bwMode="auto">
          <a:xfrm>
            <a:off x="152400" y="5943600"/>
            <a:ext cx="8839200" cy="787400"/>
            <a:chOff x="152400" y="5918015"/>
            <a:chExt cx="8839200" cy="787585"/>
          </a:xfrm>
        </p:grpSpPr>
        <p:sp>
          <p:nvSpPr>
            <p:cNvPr id="17" name="Rectangle 16"/>
            <p:cNvSpPr/>
            <p:nvPr userDrawn="1"/>
          </p:nvSpPr>
          <p:spPr bwMode="auto">
            <a:xfrm>
              <a:off x="152400" y="5918015"/>
              <a:ext cx="8839200" cy="787585"/>
            </a:xfrm>
            <a:prstGeom prst="rect">
              <a:avLst/>
            </a:prstGeom>
            <a:solidFill>
              <a:srgbClr val="DB0000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fontAlgn="auto">
                <a:spcBef>
                  <a:spcPct val="200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3200"/>
            </a:p>
          </p:txBody>
        </p:sp>
        <p:sp>
          <p:nvSpPr>
            <p:cNvPr id="18" name="TextBox 17"/>
            <p:cNvSpPr txBox="1"/>
            <p:nvPr userDrawn="1"/>
          </p:nvSpPr>
          <p:spPr bwMode="auto">
            <a:xfrm>
              <a:off x="5652120" y="6118718"/>
              <a:ext cx="3124200" cy="3699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551C15"/>
                  </a:solidFill>
                  <a:latin typeface="Arial Rounded MT Bold" pitchFamily="-110" charset="0"/>
                  <a:ea typeface="Arial Rounded MT Bold" pitchFamily="-110" charset="0"/>
                  <a:cs typeface="Arial Rounded MT Bold" pitchFamily="-110" charset="0"/>
                </a:rPr>
                <a:t>www.ifrc.org</a:t>
              </a:r>
            </a:p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1200" b="1" dirty="0" smtClean="0">
                  <a:solidFill>
                    <a:schemeClr val="bg1"/>
                  </a:solidFill>
                  <a:latin typeface="Arial Rounded MT Bold" pitchFamily="-110" charset="0"/>
                  <a:ea typeface="Arial Rounded MT Bold" pitchFamily="-110" charset="0"/>
                  <a:cs typeface="Arial Rounded MT Bold" pitchFamily="-110" charset="0"/>
                </a:rPr>
                <a:t>إنقاذ الأرواح وتغيير العقول.</a:t>
              </a:r>
              <a:endParaRPr lang="en-US" sz="1200" dirty="0">
                <a:solidFill>
                  <a:schemeClr val="bg1"/>
                </a:solidFill>
                <a:latin typeface="Arial Rounded MT Bold" pitchFamily="-110" charset="0"/>
                <a:ea typeface="Arial Rounded MT Bold" pitchFamily="-110" charset="0"/>
                <a:cs typeface="Arial Rounded MT Bold" pitchFamily="-110" charset="0"/>
              </a:endParaRPr>
            </a:p>
          </p:txBody>
        </p:sp>
        <p:pic>
          <p:nvPicPr>
            <p:cNvPr id="19" name="Picture 14" descr="IFRC_logo_EN.gif"/>
            <p:cNvPicPr>
              <a:picLocks noChangeAspect="1"/>
            </p:cNvPicPr>
            <p:nvPr userDrawn="1"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348192" y="6184564"/>
              <a:ext cx="3225331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3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 i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 i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50850" indent="-177800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627063" indent="-176213" algn="l" rtl="0" eaLnBrk="0" fontAlgn="base" hangingPunct="0">
        <a:spcBef>
          <a:spcPct val="20000"/>
        </a:spcBef>
        <a:spcAft>
          <a:spcPct val="0"/>
        </a:spcAft>
        <a:buClr>
          <a:srgbClr val="CF1C21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«</a:t>
            </a:r>
            <a:r>
              <a:rPr lang="ar-SA" dirty="0"/>
              <a:t>الجميع تحت سقف واحد</a:t>
            </a:r>
            <a:r>
              <a:rPr lang="nb-NO" dirty="0"/>
              <a:t>»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/>
              <a:t>أماكن اللجوء </a:t>
            </a:r>
            <a:endParaRPr lang="en-US" dirty="0"/>
          </a:p>
          <a:p>
            <a:r>
              <a:rPr lang="ar-SA" dirty="0"/>
              <a:t>والاستيطان الدامجة للإعاقة في حالات الطوارئ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274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dirty="0"/>
              <a:t>الجلسة 8: الخطوات التالية نحو </a:t>
            </a:r>
            <a:r>
              <a:rPr lang="ar-SA" dirty="0" smtClean="0"/>
              <a:t>أماكن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SA" dirty="0" smtClean="0"/>
              <a:t> </a:t>
            </a:r>
            <a:r>
              <a:rPr lang="ar-SA" dirty="0"/>
              <a:t>لجوء واستيطان دامجة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/>
              <a:t>(75 دقيقة)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21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dirty="0" smtClean="0"/>
              <a:t>مع </a:t>
            </a:r>
            <a:r>
              <a:rPr lang="ar-SA" dirty="0"/>
              <a:t>نهاية هذه الجلسة، سيكون المشاركون قد حددوا خطوات عملية لتعزيز إدماج الإعاقة في عملهم اليومي، وناقشوا التحديات والعوائق </a:t>
            </a:r>
            <a:r>
              <a:rPr lang="ar-SA" dirty="0" smtClean="0"/>
              <a:t>التي تعترض </a:t>
            </a:r>
            <a:r>
              <a:rPr lang="ar-SA" dirty="0"/>
              <a:t>سبيل التنفيذ وسبل التغلب عليها مع زملائهم</a:t>
            </a:r>
            <a:r>
              <a:rPr lang="en-US" dirty="0"/>
              <a:t>.</a:t>
            </a:r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أهداف الجلسة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8.1</a:t>
            </a:r>
            <a:r>
              <a:rPr lang="sv-SE" dirty="0" smtClean="0"/>
              <a:t> </a:t>
            </a:r>
            <a:r>
              <a:rPr lang="ar-SA" dirty="0"/>
              <a:t>إعادة النظر بالتوقعات والمخاوف (15 دقيقة</a:t>
            </a:r>
            <a:r>
              <a:rPr lang="en-US" dirty="0" smtClean="0"/>
              <a:t>(</a:t>
            </a:r>
          </a:p>
          <a:p>
            <a:pPr marL="0" indent="0" algn="r" rtl="1">
              <a:buNone/>
            </a:pPr>
            <a:endParaRPr lang="sv-SE" dirty="0" smtClean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8.2</a:t>
            </a:r>
            <a:r>
              <a:rPr lang="sv-SE" dirty="0" smtClean="0"/>
              <a:t> </a:t>
            </a:r>
            <a:r>
              <a:rPr lang="ar-SA" dirty="0"/>
              <a:t>مناقشة ونشاطات </a:t>
            </a:r>
            <a:r>
              <a:rPr lang="en-US" dirty="0"/>
              <a:t>"</a:t>
            </a:r>
            <a:r>
              <a:rPr lang="ar-SA" dirty="0"/>
              <a:t>الخطوات التالية" (45 دقيقة</a:t>
            </a:r>
            <a:r>
              <a:rPr lang="en-US" dirty="0" smtClean="0"/>
              <a:t>(</a:t>
            </a:r>
          </a:p>
          <a:p>
            <a:pPr marL="0" indent="0" algn="r" rtl="1">
              <a:buNone/>
            </a:pPr>
            <a:endParaRPr lang="sv-SE" dirty="0"/>
          </a:p>
          <a:p>
            <a:pPr marL="0" indent="0" algn="r" rtl="1">
              <a:buNone/>
            </a:pPr>
            <a:r>
              <a:rPr lang="sv-SE" sz="2000" dirty="0" smtClean="0">
                <a:solidFill>
                  <a:srgbClr val="C00000"/>
                </a:solidFill>
              </a:rPr>
              <a:t> 8.3</a:t>
            </a:r>
            <a:r>
              <a:rPr lang="sv-SE" dirty="0" smtClean="0"/>
              <a:t> </a:t>
            </a:r>
            <a:r>
              <a:rPr lang="ar-SA" dirty="0"/>
              <a:t>الملخص (15 دقيقة</a:t>
            </a:r>
            <a:r>
              <a:rPr lang="en-US" dirty="0" smtClean="0"/>
              <a:t>(</a:t>
            </a:r>
            <a:endParaRPr lang="sv-SE" dirty="0"/>
          </a:p>
          <a:p>
            <a:pPr marL="0" indent="0" algn="r" rtl="1">
              <a:buNone/>
            </a:pPr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نظرة عامة للجلسة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ارجع إلى ملاحظات الجلسة 1 </a:t>
            </a:r>
            <a:r>
              <a:rPr lang="ar-SA" dirty="0" smtClean="0"/>
              <a:t>المدونة</a:t>
            </a:r>
            <a:endParaRPr lang="nb-NO" dirty="0" smtClean="0"/>
          </a:p>
          <a:p>
            <a:pPr algn="r" rtl="1"/>
            <a:endParaRPr lang="nb-NO" dirty="0" smtClean="0"/>
          </a:p>
          <a:p>
            <a:pPr algn="r" rtl="1"/>
            <a:r>
              <a:rPr lang="ar-SA" dirty="0"/>
              <a:t>أزل التوقعات التي تمت تلبيتها، والمخاوف التي تمت معالجتها بشكل كاف خلال </a:t>
            </a:r>
            <a:r>
              <a:rPr lang="ar-SA" dirty="0" smtClean="0"/>
              <a:t>التدريب</a:t>
            </a:r>
            <a:endParaRPr lang="en-GB" dirty="0" smtClean="0"/>
          </a:p>
          <a:p>
            <a:pPr algn="r" rtl="1"/>
            <a:endParaRPr lang="en-GB" dirty="0" smtClean="0"/>
          </a:p>
          <a:p>
            <a:pPr algn="r" rtl="1"/>
            <a:r>
              <a:rPr lang="ar-SA" dirty="0"/>
              <a:t>ناقش الملاحظات التي لا تزال </a:t>
            </a:r>
            <a:r>
              <a:rPr lang="ar-SA" dirty="0" smtClean="0"/>
              <a:t>موجودة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8.1 التوقعات والمخاوف (15 دقيقة</a:t>
            </a:r>
            <a:r>
              <a:rPr lang="en-US" dirty="0"/>
              <a:t>(</a:t>
            </a:r>
          </a:p>
        </p:txBody>
      </p:sp>
    </p:spTree>
    <p:extLst>
      <p:ext uri="{BB962C8B-B14F-4D97-AF65-F5344CB8AC3E}">
        <p14:creationId xmlns:p14="http://schemas.microsoft.com/office/powerpoint/2010/main" val="29230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dirty="0"/>
              <a:t>ما هي الخطوات التالية التي سوف تتخذها لتعزيز إدماج الإعاقة ضمن عملك</a:t>
            </a:r>
            <a:r>
              <a:rPr lang="ar-SA" dirty="0" smtClean="0"/>
              <a:t>؟</a:t>
            </a:r>
            <a:endParaRPr lang="nb-NO" dirty="0"/>
          </a:p>
          <a:p>
            <a:pPr lvl="0" algn="r" rtl="1"/>
            <a:r>
              <a:rPr lang="ar-SA" dirty="0" smtClean="0"/>
              <a:t>ما </a:t>
            </a:r>
            <a:r>
              <a:rPr lang="ar-SA" dirty="0"/>
              <a:t>هي بنظرك التحديات الأساسية التي سوف تواجهها</a:t>
            </a:r>
            <a:r>
              <a:rPr lang="ar-SA" dirty="0" smtClean="0"/>
              <a:t>؟</a:t>
            </a:r>
            <a:endParaRPr lang="nb-NO" dirty="0"/>
          </a:p>
          <a:p>
            <a:pPr lvl="0" algn="r" rtl="1"/>
            <a:r>
              <a:rPr lang="ar-SA" dirty="0"/>
              <a:t>ما هو الدعم الذي تحتاجه</a:t>
            </a:r>
            <a:r>
              <a:rPr lang="ar-SA" dirty="0" smtClean="0"/>
              <a:t>؟</a:t>
            </a:r>
            <a:endParaRPr lang="nb-NO" dirty="0"/>
          </a:p>
          <a:p>
            <a:pPr algn="r" rtl="1"/>
            <a:endParaRPr lang="nb-NO" dirty="0" smtClean="0"/>
          </a:p>
          <a:p>
            <a:pPr algn="r" rtl="1"/>
            <a:r>
              <a:rPr lang="ar-SA" dirty="0"/>
              <a:t>20 دقيقة للمناقشة والكتابة على الرسم </a:t>
            </a:r>
            <a:r>
              <a:rPr lang="ar-SA" dirty="0" smtClean="0"/>
              <a:t>البياني</a:t>
            </a:r>
            <a:endParaRPr lang="nb-NO" dirty="0" smtClean="0"/>
          </a:p>
          <a:p>
            <a:pPr algn="r" rtl="1"/>
            <a:r>
              <a:rPr lang="ar-SA" dirty="0"/>
              <a:t>قدم عرضك في الجلسة </a:t>
            </a:r>
            <a:r>
              <a:rPr lang="ar-SA" dirty="0" smtClean="0"/>
              <a:t>العامة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8.2 نشاط  </a:t>
            </a:r>
            <a:r>
              <a:rPr lang="en-US" dirty="0"/>
              <a:t>»</a:t>
            </a:r>
            <a:r>
              <a:rPr lang="ar-SA" dirty="0"/>
              <a:t>الخطوات التالية» (45 دقيقة</a:t>
            </a:r>
            <a:r>
              <a:rPr lang="en-US" dirty="0"/>
              <a:t>(</a:t>
            </a:r>
          </a:p>
        </p:txBody>
      </p:sp>
    </p:spTree>
    <p:extLst>
      <p:ext uri="{BB962C8B-B14F-4D97-AF65-F5344CB8AC3E}">
        <p14:creationId xmlns:p14="http://schemas.microsoft.com/office/powerpoint/2010/main" val="411162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هل نتفق على شيء واقعي يمكننا تحقيقه في الوضع الحالي</a:t>
            </a:r>
            <a:r>
              <a:rPr lang="ar-SA" dirty="0" smtClean="0"/>
              <a:t>؟</a:t>
            </a:r>
            <a:endParaRPr lang="en-US" dirty="0" smtClean="0"/>
          </a:p>
          <a:p>
            <a:pPr algn="r" rtl="1"/>
            <a:endParaRPr lang="en-GB" dirty="0" smtClean="0"/>
          </a:p>
          <a:p>
            <a:pPr algn="r" rtl="1"/>
            <a:r>
              <a:rPr lang="ar-SA" dirty="0"/>
              <a:t>هل نتوقع تحديات وعوائق مشتركة أو متشابهة</a:t>
            </a:r>
            <a:r>
              <a:rPr lang="ar-SA" dirty="0" smtClean="0"/>
              <a:t>؟</a:t>
            </a:r>
            <a:endParaRPr lang="en-US" dirty="0" smtClean="0"/>
          </a:p>
          <a:p>
            <a:pPr algn="r" rtl="1"/>
            <a:endParaRPr lang="en-GB" dirty="0" smtClean="0"/>
          </a:p>
          <a:p>
            <a:pPr algn="r" rtl="1"/>
            <a:r>
              <a:rPr lang="ar-SA"/>
              <a:t>ما الذي نحتاج إليه للتغلب على هذه </a:t>
            </a:r>
            <a:r>
              <a:rPr lang="ar-SA"/>
              <a:t>التحديات</a:t>
            </a:r>
            <a:r>
              <a:rPr lang="ar-SA" smtClean="0"/>
              <a:t>؟</a:t>
            </a:r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dirty="0"/>
              <a:t>8.3 ملخص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0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IFRC_English</Template>
  <TotalTime>28662</TotalTime>
  <Words>287</Words>
  <Application>Microsoft Office PowerPoint</Application>
  <PresentationFormat>On-screen Show (4:3)</PresentationFormat>
  <Paragraphs>38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Rounded MT Bold</vt:lpstr>
      <vt:lpstr>Calibri</vt:lpstr>
      <vt:lpstr>Helvetica</vt:lpstr>
      <vt:lpstr>Times New Roman</vt:lpstr>
      <vt:lpstr>Wingdings</vt:lpstr>
      <vt:lpstr>Office Theme</vt:lpstr>
      <vt:lpstr>«الجميع تحت سقف واحد»</vt:lpstr>
      <vt:lpstr>الجلسة 8: الخطوات التالية نحو أماكن  لجوء واستيطان دامجة </vt:lpstr>
      <vt:lpstr>أهداف الجلسة 8</vt:lpstr>
      <vt:lpstr>نظرة عامة للجلسة 8</vt:lpstr>
      <vt:lpstr>8.1 التوقعات والمخاوف (15 دقيقة(</vt:lpstr>
      <vt:lpstr>8.2 نشاط  »الخطوات التالية» (45 دقيقة(</vt:lpstr>
      <vt:lpstr>8.3 ملخص</vt:lpstr>
    </vt:vector>
  </TitlesOfParts>
  <Company>IFRC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Shelter in disaster response</dc:title>
  <dc:creator>Miguel Urquia</dc:creator>
  <cp:lastModifiedBy>Windows User</cp:lastModifiedBy>
  <cp:revision>863</cp:revision>
  <cp:lastPrinted>2013-07-03T15:02:31Z</cp:lastPrinted>
  <dcterms:created xsi:type="dcterms:W3CDTF">2014-04-10T05:50:45Z</dcterms:created>
  <dcterms:modified xsi:type="dcterms:W3CDTF">2017-11-24T08:12:34Z</dcterms:modified>
</cp:coreProperties>
</file>